
<file path=[Content_Types].xml><?xml version="1.0" encoding="utf-8"?>
<Types xmlns="http://schemas.openxmlformats.org/package/2006/content-types">
  <Default Extension="fntdata" ContentType="application/x-fontdata"/>
  <Default Extension="gif" ContentType="image/gi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9144000" cy="5143500" type="screen16x9"/>
  <p:notesSz cx="6858000" cy="9144000"/>
  <p:embeddedFontLst>
    <p:embeddedFont>
      <p:font typeface="Microsoft Yahei" panose="020B0503020204020204" pitchFamily="34" charset="-122"/>
      <p:regular r:id="rId13"/>
      <p:bold r:id="rId14"/>
    </p:embeddedFont>
    <p:embeddedFont>
      <p:font typeface="Georgia" panose="02040502050405020303" pitchFamily="18" charset="0"/>
      <p:regular r:id="rId15"/>
      <p:bold r:id="rId16"/>
      <p:italic r:id="rId17"/>
      <p:boldItalic r:id="rId18"/>
    </p:embeddedFont>
    <p:embeddedFont>
      <p:font typeface="Roboto" panose="02000000000000000000" pitchFamily="2" charset="0"/>
      <p:regular r:id="rId19"/>
      <p:bold r:id="rId20"/>
      <p:italic r:id="rId21"/>
      <p:boldItalic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63"/>
  </p:normalViewPr>
  <p:slideViewPr>
    <p:cSldViewPr snapToGrid="0">
      <p:cViewPr varScale="1">
        <p:scale>
          <a:sx n="156" d="100"/>
          <a:sy n="156" d="100"/>
        </p:scale>
        <p:origin x="904" y="17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a740583a2d_1_3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a740583a2d_1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a740583a2d_1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a740583a2d_1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a740583a2d_1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a740583a2d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a740583a2d_1_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a740583a2d_1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4322e17f75101c15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4322e17f75101c15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4322e17f75101c15_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4322e17f75101c15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a740583a2d_1_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a740583a2d_1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a740583a2d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a740583a2d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a740583a2d_1_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a740583a2d_1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mc:AlternateContent xmlns:mc="http://schemas.openxmlformats.org/markup-compatibility/2006" xmlns:p14="http://schemas.microsoft.com/office/powerpoint/2010/main">
    <mc:Choice Requires="p14">
      <p:transition spd="slow">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link.springer.com/article/10.1007/s10994-009-5119-5"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hyperlink" Target="https://cran.r-project.org/package=hmeasure"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journals.sagepub.com/doi/pdf/10.1177/0272989X8400400201"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hyperlink" Target="https://derangedphysiology.com/main/cicm-primary-exam/required-reading/research-methods-and-statistics/Chapter%203.0.5/receiver-operating-characteristic-roc-curve"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hyperlink" Target="https://apps.dtic.mil/dtic/tr/fulltext/u2/016786.pdf" TargetMode="Externa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hyperlink" Target="https://stats.stackexchange.com/questions/341043/what-is-the-origin-of-the-receiver-operating-characteristic-roc-terminology" TargetMode="External"/><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hyperlink" Target="https://citeseerx.ist.psu.edu/viewdoc/download?doi=10.1.1.705.4736&amp;rep=rep1&amp;type=pdf"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hyperlink" Target="https://www.nap.edu/read/13062/chapter/7" TargetMode="External"/><Relationship Id="rId4" Type="http://schemas.openxmlformats.org/officeDocument/2006/relationships/hyperlink" Target="https://www.ncbi.nlm.nih.gov/pmc/articles/PMC3755824/#B26"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hyperlink" Target="https://www.cse.ust.hk/nevinZhangGroup/readings/yi/Bradley_PR97.pdf"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derangedphysiology.com/main/cicm-primary-exam/required-reading/research-methods-and-statistics/Chapter%203.0.5/receiver-operating-characteristic-roc-curve" TargetMode="External"/><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hyperlink" Target="https://link.springer.com/article/10.1007/s10994-009-5119-5"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A Very Brief History of ROC</a:t>
            </a:r>
            <a:endParaRPr/>
          </a:p>
        </p:txBody>
      </p:sp>
      <p:sp>
        <p:nvSpPr>
          <p:cNvPr id="55" name="Google Shape;55;p13"/>
          <p:cNvSpPr txBox="1">
            <a:spLocks noGrp="1"/>
          </p:cNvSpPr>
          <p:nvPr>
            <p:ph type="subTitle" idx="1"/>
          </p:nvPr>
        </p:nvSpPr>
        <p:spPr>
          <a:xfrm>
            <a:off x="311700" y="2834125"/>
            <a:ext cx="8520600" cy="1333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Joseph Rickert</a:t>
            </a:r>
            <a:endParaRPr/>
          </a:p>
          <a:p>
            <a:pPr marL="0" lvl="0" indent="0" algn="ctr" rtl="0">
              <a:spcBef>
                <a:spcPts val="0"/>
              </a:spcBef>
              <a:spcAft>
                <a:spcPts val="0"/>
              </a:spcAft>
              <a:buNone/>
            </a:pPr>
            <a:r>
              <a:rPr lang="en"/>
              <a:t>BARUG ROC Day 2020-11-10</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 Measure Proposed by Hand</a:t>
            </a:r>
            <a:endParaRPr/>
          </a:p>
        </p:txBody>
      </p:sp>
      <p:sp>
        <p:nvSpPr>
          <p:cNvPr id="114" name="Google Shape;114;p2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1800"/>
              </a:spcBef>
              <a:spcAft>
                <a:spcPts val="0"/>
              </a:spcAft>
              <a:buClr>
                <a:schemeClr val="dk1"/>
              </a:buClr>
              <a:buSzPts val="1100"/>
              <a:buFont typeface="Arial"/>
              <a:buNone/>
            </a:pPr>
            <a:r>
              <a:rPr lang="en" b="1">
                <a:solidFill>
                  <a:srgbClr val="666666"/>
                </a:solidFill>
                <a:highlight>
                  <a:srgbClr val="FFFFFF"/>
                </a:highlight>
                <a:latin typeface="Courier New"/>
                <a:ea typeface="Courier New"/>
                <a:cs typeface="Courier New"/>
                <a:sym typeface="Courier New"/>
              </a:rPr>
              <a:t>hmeasure: The H-Measure and Other Scalar Classification Performance Metrics</a:t>
            </a:r>
            <a:endParaRPr b="1">
              <a:solidFill>
                <a:srgbClr val="666666"/>
              </a:solidFill>
              <a:highlight>
                <a:srgbClr val="FFFFFF"/>
              </a:highlight>
              <a:latin typeface="Courier New"/>
              <a:ea typeface="Courier New"/>
              <a:cs typeface="Courier New"/>
              <a:sym typeface="Courier New"/>
            </a:endParaRPr>
          </a:p>
          <a:p>
            <a:pPr marL="0" lvl="0" indent="0" algn="l" rtl="0">
              <a:spcBef>
                <a:spcPts val="1200"/>
              </a:spcBef>
              <a:spcAft>
                <a:spcPts val="0"/>
              </a:spcAft>
              <a:buClr>
                <a:schemeClr val="dk1"/>
              </a:buClr>
              <a:buSzPts val="1100"/>
              <a:buFont typeface="Arial"/>
              <a:buNone/>
            </a:pPr>
            <a:r>
              <a:rPr lang="en" sz="1500">
                <a:solidFill>
                  <a:schemeClr val="dk1"/>
                </a:solidFill>
              </a:rPr>
              <a:t>Classification performance metrics that are derived from the ROC curve of a classifier. The package includes the H-measure performance metric as described in &lt;</a:t>
            </a:r>
            <a:r>
              <a:rPr lang="en" sz="1500" u="sng">
                <a:solidFill>
                  <a:srgbClr val="0000FF"/>
                </a:solidFill>
                <a:highlight>
                  <a:srgbClr val="FFFFFF"/>
                </a:highlight>
                <a:hlinkClick r:id="rId3">
                  <a:extLst>
                    <a:ext uri="{A12FA001-AC4F-418D-AE19-62706E023703}">
                      <ahyp:hlinkClr xmlns:ahyp="http://schemas.microsoft.com/office/drawing/2018/hyperlinkcolor" val="tx"/>
                    </a:ext>
                  </a:extLst>
                </a:hlinkClick>
              </a:rPr>
              <a:t>http://link.springer.com/article/10.1007/s10994-009-5119-5</a:t>
            </a:r>
            <a:r>
              <a:rPr lang="en" sz="1500">
                <a:solidFill>
                  <a:schemeClr val="dk1"/>
                </a:solidFill>
              </a:rPr>
              <a:t>&gt;, which computes the minimum total misclassification cost, integrating over any uncertainty about the relative misclassification costs, as per a user-defined prior. It also offers a one-stop-shop for other scalar metrics of performance, including sensitivity, specificity and many others, and also offers plotting tools for ROC curves and related statistics.</a:t>
            </a:r>
            <a:endParaRPr sz="1500">
              <a:solidFill>
                <a:schemeClr val="dk1"/>
              </a:solidFill>
            </a:endParaRPr>
          </a:p>
          <a:p>
            <a:pPr marL="0" lvl="0" indent="0" algn="l" rtl="0">
              <a:spcBef>
                <a:spcPts val="1200"/>
              </a:spcBef>
              <a:spcAft>
                <a:spcPts val="1600"/>
              </a:spcAft>
              <a:buNone/>
            </a:pPr>
            <a:r>
              <a:rPr lang="en" u="sng">
                <a:solidFill>
                  <a:schemeClr val="hlink"/>
                </a:solidFill>
                <a:hlinkClick r:id="rId4"/>
              </a:rPr>
              <a:t>https://cran.r-project.org/package=hmeasure</a:t>
            </a:r>
            <a:r>
              <a:rPr lang="en"/>
              <a:t>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Origins of the ROC</a:t>
            </a:r>
            <a:endParaRPr/>
          </a:p>
        </p:txBody>
      </p:sp>
      <p:sp>
        <p:nvSpPr>
          <p:cNvPr id="61" name="Google Shape;61;p14"/>
          <p:cNvSpPr txBox="1">
            <a:spLocks noGrp="1"/>
          </p:cNvSpPr>
          <p:nvPr>
            <p:ph type="body" idx="1"/>
          </p:nvPr>
        </p:nvSpPr>
        <p:spPr>
          <a:xfrm>
            <a:off x="311700" y="1152475"/>
            <a:ext cx="8520600" cy="365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dirty="0">
                <a:solidFill>
                  <a:schemeClr val="dk1"/>
                </a:solidFill>
                <a:highlight>
                  <a:srgbClr val="FFFFFF"/>
                </a:highlight>
                <a:latin typeface="Times New Roman"/>
                <a:ea typeface="Times New Roman"/>
                <a:cs typeface="Times New Roman"/>
                <a:sym typeface="Times New Roman"/>
              </a:rPr>
              <a:t>"</a:t>
            </a:r>
            <a:r>
              <a:rPr lang="en" sz="2000" dirty="0">
                <a:solidFill>
                  <a:srgbClr val="FF0000"/>
                </a:solidFill>
                <a:highlight>
                  <a:srgbClr val="FFFFFF"/>
                </a:highlight>
                <a:latin typeface="Times New Roman"/>
                <a:ea typeface="Times New Roman"/>
                <a:cs typeface="Times New Roman"/>
                <a:sym typeface="Times New Roman"/>
              </a:rPr>
              <a:t>Receiver operating characteristics" was originally a term used to describe the ability of a radar technician to discriminate between radar blips potentially representing Japanese aircraft, friendlies or random noise.</a:t>
            </a:r>
            <a:r>
              <a:rPr lang="en" sz="2000" dirty="0">
                <a:solidFill>
                  <a:schemeClr val="dk1"/>
                </a:solidFill>
                <a:highlight>
                  <a:srgbClr val="FFFFFF"/>
                </a:highlight>
                <a:latin typeface="Times New Roman"/>
                <a:ea typeface="Times New Roman"/>
                <a:cs typeface="Times New Roman"/>
                <a:sym typeface="Times New Roman"/>
              </a:rPr>
              <a:t> In other words, it was a personal </a:t>
            </a:r>
            <a:r>
              <a:rPr lang="en" sz="2000" i="1" dirty="0">
                <a:solidFill>
                  <a:schemeClr val="dk1"/>
                </a:solidFill>
                <a:highlight>
                  <a:srgbClr val="FFFFFF"/>
                </a:highlight>
              </a:rPr>
              <a:t>Characteristic</a:t>
            </a:r>
            <a:r>
              <a:rPr lang="en" sz="2000" dirty="0">
                <a:solidFill>
                  <a:schemeClr val="dk1"/>
                </a:solidFill>
                <a:highlight>
                  <a:srgbClr val="FFFFFF"/>
                </a:highlight>
                <a:latin typeface="Times New Roman"/>
                <a:ea typeface="Times New Roman"/>
                <a:cs typeface="Times New Roman"/>
                <a:sym typeface="Times New Roman"/>
              </a:rPr>
              <a:t> which described how good they were at </a:t>
            </a:r>
            <a:r>
              <a:rPr lang="en" sz="2000" i="1" dirty="0">
                <a:solidFill>
                  <a:schemeClr val="dk1"/>
                </a:solidFill>
                <a:highlight>
                  <a:srgbClr val="FFFFFF"/>
                </a:highlight>
              </a:rPr>
              <a:t>Operating</a:t>
            </a:r>
            <a:r>
              <a:rPr lang="en" sz="2000" dirty="0">
                <a:solidFill>
                  <a:schemeClr val="dk1"/>
                </a:solidFill>
                <a:highlight>
                  <a:srgbClr val="FFFFFF"/>
                </a:highlight>
                <a:latin typeface="Times New Roman"/>
                <a:ea typeface="Times New Roman"/>
                <a:cs typeface="Times New Roman"/>
                <a:sym typeface="Times New Roman"/>
              </a:rPr>
              <a:t> the radar </a:t>
            </a:r>
            <a:r>
              <a:rPr lang="en" sz="2000" i="1" dirty="0">
                <a:solidFill>
                  <a:schemeClr val="dk1"/>
                </a:solidFill>
                <a:highlight>
                  <a:srgbClr val="FFFFFF"/>
                </a:highlight>
              </a:rPr>
              <a:t>Receiver. </a:t>
            </a:r>
            <a:r>
              <a:rPr lang="en" sz="2000" dirty="0">
                <a:solidFill>
                  <a:schemeClr val="dk1"/>
                </a:solidFill>
                <a:highlight>
                  <a:srgbClr val="FFFFFF"/>
                </a:highlight>
                <a:latin typeface="Times New Roman"/>
                <a:ea typeface="Times New Roman"/>
                <a:cs typeface="Times New Roman"/>
                <a:sym typeface="Times New Roman"/>
              </a:rPr>
              <a:t>The abilities of the operator were also affected by the gain of the receiver, which increased the amount of noise. </a:t>
            </a:r>
            <a:r>
              <a:rPr lang="en" sz="2000" dirty="0">
                <a:solidFill>
                  <a:srgbClr val="6A0000"/>
                </a:solidFill>
                <a:highlight>
                  <a:srgbClr val="FFFFFF"/>
                </a:highlight>
                <a:uFill>
                  <a:noFill/>
                </a:uFill>
                <a:latin typeface="Times New Roman"/>
                <a:ea typeface="Times New Roman"/>
                <a:cs typeface="Times New Roman"/>
                <a:sym typeface="Times New Roman"/>
                <a:hlinkClick r:id="rId3">
                  <a:extLst>
                    <a:ext uri="{A12FA001-AC4F-418D-AE19-62706E023703}">
                      <ahyp:hlinkClr xmlns:ahyp="http://schemas.microsoft.com/office/drawing/2018/hyperlinkcolor" val="tx"/>
                    </a:ext>
                  </a:extLst>
                </a:hlinkClick>
              </a:rPr>
              <a:t>Lee B. Lusted (1984)</a:t>
            </a:r>
            <a:r>
              <a:rPr lang="en" sz="2000" dirty="0">
                <a:solidFill>
                  <a:schemeClr val="dk1"/>
                </a:solidFill>
                <a:highlight>
                  <a:srgbClr val="FFFFFF"/>
                </a:highlight>
                <a:latin typeface="Times New Roman"/>
                <a:ea typeface="Times New Roman"/>
                <a:cs typeface="Times New Roman"/>
                <a:sym typeface="Times New Roman"/>
              </a:rPr>
              <a:t> describes the origin of the medical uses of this test in his editorial for </a:t>
            </a:r>
            <a:r>
              <a:rPr lang="en" sz="2000" i="1" dirty="0">
                <a:solidFill>
                  <a:schemeClr val="dk1"/>
                </a:solidFill>
                <a:highlight>
                  <a:srgbClr val="FFFFFF"/>
                </a:highlight>
              </a:rPr>
              <a:t>MDM</a:t>
            </a:r>
            <a:r>
              <a:rPr lang="en" sz="2000" dirty="0">
                <a:solidFill>
                  <a:schemeClr val="dk1"/>
                </a:solidFill>
                <a:highlight>
                  <a:srgbClr val="FFFFFF"/>
                </a:highlight>
                <a:latin typeface="Times New Roman"/>
                <a:ea typeface="Times New Roman"/>
                <a:cs typeface="Times New Roman"/>
                <a:sym typeface="Times New Roman"/>
              </a:rPr>
              <a:t>. The first instance of such use occurred in the late 1950s when a newly developed Pap smear cell </a:t>
            </a:r>
            <a:r>
              <a:rPr lang="en" sz="2000" dirty="0" err="1">
                <a:solidFill>
                  <a:schemeClr val="dk1"/>
                </a:solidFill>
                <a:highlight>
                  <a:srgbClr val="FFFFFF"/>
                </a:highlight>
                <a:latin typeface="Times New Roman"/>
                <a:ea typeface="Times New Roman"/>
                <a:cs typeface="Times New Roman"/>
                <a:sym typeface="Times New Roman"/>
              </a:rPr>
              <a:t>analyser</a:t>
            </a:r>
            <a:r>
              <a:rPr lang="en" sz="2000" dirty="0">
                <a:solidFill>
                  <a:schemeClr val="dk1"/>
                </a:solidFill>
                <a:highlight>
                  <a:srgbClr val="FFFFFF"/>
                </a:highlight>
                <a:latin typeface="Times New Roman"/>
                <a:ea typeface="Times New Roman"/>
                <a:cs typeface="Times New Roman"/>
                <a:sym typeface="Times New Roman"/>
              </a:rPr>
              <a:t> was calibrated to operate at the optimal balance of false positives and false negatives. </a:t>
            </a:r>
            <a:r>
              <a:rPr lang="en" sz="1400" u="sng" dirty="0">
                <a:solidFill>
                  <a:schemeClr val="hlink"/>
                </a:solidFill>
                <a:hlinkClick r:id="rId4"/>
              </a:rPr>
              <a:t>Deranged P</a:t>
            </a:r>
            <a:r>
              <a:rPr lang="en" sz="1400" u="sng" dirty="0">
                <a:solidFill>
                  <a:schemeClr val="hlink"/>
                </a:solidFill>
              </a:rPr>
              <a:t>hysiology</a:t>
            </a:r>
            <a:endParaRPr sz="1400" dirty="0">
              <a:solidFill>
                <a:srgbClr val="000000"/>
              </a:solidFill>
            </a:endParaRPr>
          </a:p>
          <a:p>
            <a:pPr marL="0" lvl="0" indent="0" algn="l" rtl="0">
              <a:spcBef>
                <a:spcPts val="0"/>
              </a:spcBef>
              <a:spcAft>
                <a:spcPts val="0"/>
              </a:spcAft>
              <a:buClr>
                <a:schemeClr val="dk1"/>
              </a:buClr>
              <a:buSzPts val="1100"/>
              <a:buFont typeface="Arial"/>
              <a:buNone/>
            </a:pPr>
            <a:endParaRPr sz="2000" dirty="0">
              <a:solidFill>
                <a:schemeClr val="dk1"/>
              </a:solidFill>
              <a:highlight>
                <a:srgbClr val="FFFFFF"/>
              </a:highlight>
              <a:latin typeface="Times New Roman"/>
              <a:ea typeface="Times New Roman"/>
              <a:cs typeface="Times New Roman"/>
              <a:sym typeface="Times New Roman"/>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First Mention of ROC Curve in the Literature</a:t>
            </a:r>
            <a:endParaRPr/>
          </a:p>
        </p:txBody>
      </p:sp>
      <p:pic>
        <p:nvPicPr>
          <p:cNvPr id="67" name="Google Shape;67;p15"/>
          <p:cNvPicPr preferRelativeResize="0"/>
          <p:nvPr/>
        </p:nvPicPr>
        <p:blipFill>
          <a:blip r:embed="rId3">
            <a:alphaModFix/>
          </a:blip>
          <a:stretch>
            <a:fillRect/>
          </a:stretch>
        </p:blipFill>
        <p:spPr>
          <a:xfrm>
            <a:off x="152400" y="1170125"/>
            <a:ext cx="3972402" cy="3820976"/>
          </a:xfrm>
          <a:prstGeom prst="rect">
            <a:avLst/>
          </a:prstGeom>
          <a:noFill/>
          <a:ln>
            <a:noFill/>
          </a:ln>
        </p:spPr>
      </p:pic>
      <p:sp>
        <p:nvSpPr>
          <p:cNvPr id="68" name="Google Shape;68;p15"/>
          <p:cNvSpPr txBox="1"/>
          <p:nvPr/>
        </p:nvSpPr>
        <p:spPr>
          <a:xfrm>
            <a:off x="4348975" y="3876300"/>
            <a:ext cx="4586100" cy="57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0000"/>
                </a:solidFill>
              </a:rPr>
              <a:t>THE-THEORY-OF-SIGNAL-DETECTABILITY.-PART-1.-Peterson-Birdsall/</a:t>
            </a:r>
            <a:endParaRPr/>
          </a:p>
        </p:txBody>
      </p:sp>
      <p:pic>
        <p:nvPicPr>
          <p:cNvPr id="69" name="Google Shape;69;p15"/>
          <p:cNvPicPr preferRelativeResize="0"/>
          <p:nvPr/>
        </p:nvPicPr>
        <p:blipFill>
          <a:blip r:embed="rId4">
            <a:alphaModFix/>
          </a:blip>
          <a:stretch>
            <a:fillRect/>
          </a:stretch>
        </p:blipFill>
        <p:spPr>
          <a:xfrm>
            <a:off x="5243702" y="1170125"/>
            <a:ext cx="3026495" cy="2401375"/>
          </a:xfrm>
          <a:prstGeom prst="rect">
            <a:avLst/>
          </a:prstGeom>
          <a:noFill/>
          <a:ln>
            <a:noFill/>
          </a:ln>
        </p:spPr>
      </p:pic>
      <p:sp>
        <p:nvSpPr>
          <p:cNvPr id="70" name="Google Shape;70;p15"/>
          <p:cNvSpPr txBox="1"/>
          <p:nvPr/>
        </p:nvSpPr>
        <p:spPr>
          <a:xfrm>
            <a:off x="4512800" y="4449000"/>
            <a:ext cx="4488300" cy="465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5"/>
              </a:rPr>
              <a:t>https://apps.dtic.mil/dtic/tr/fulltext/u2/016786.pdf</a:t>
            </a:r>
            <a:r>
              <a:rPr lang="en"/>
              <a:t>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Earliest Book?  </a:t>
            </a:r>
            <a:r>
              <a:rPr lang="en" u="sng">
                <a:solidFill>
                  <a:schemeClr val="hlink"/>
                </a:solidFill>
                <a:hlinkClick r:id="rId3"/>
              </a:rPr>
              <a:t>stack overflow</a:t>
            </a:r>
            <a:endParaRPr/>
          </a:p>
        </p:txBody>
      </p:sp>
      <p:pic>
        <p:nvPicPr>
          <p:cNvPr id="76" name="Google Shape;76;p16"/>
          <p:cNvPicPr preferRelativeResize="0"/>
          <p:nvPr/>
        </p:nvPicPr>
        <p:blipFill>
          <a:blip r:embed="rId4">
            <a:alphaModFix/>
          </a:blip>
          <a:stretch>
            <a:fillRect/>
          </a:stretch>
        </p:blipFill>
        <p:spPr>
          <a:xfrm>
            <a:off x="877225" y="1086500"/>
            <a:ext cx="7044626" cy="38209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ROC Adoption</a:t>
            </a:r>
            <a:endParaRPr/>
          </a:p>
        </p:txBody>
      </p:sp>
      <p:sp>
        <p:nvSpPr>
          <p:cNvPr id="82" name="Google Shape;82;p1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150">
                <a:solidFill>
                  <a:srgbClr val="565A5F"/>
                </a:solidFill>
                <a:highlight>
                  <a:srgbClr val="FFFFFF"/>
                </a:highlight>
                <a:latin typeface="Microsoft Yahei"/>
                <a:ea typeface="Microsoft Yahei"/>
                <a:cs typeface="Microsoft Yahei"/>
                <a:sym typeface="Microsoft Yahei"/>
              </a:rPr>
              <a:t>Not long after its inception, ROC analysis was used to establish </a:t>
            </a:r>
            <a:endParaRPr sz="2150">
              <a:solidFill>
                <a:srgbClr val="565A5F"/>
              </a:solidFill>
              <a:highlight>
                <a:srgbClr val="FFFFFF"/>
              </a:highlight>
              <a:latin typeface="Microsoft Yahei"/>
              <a:ea typeface="Microsoft Yahei"/>
              <a:cs typeface="Microsoft Yahei"/>
              <a:sym typeface="Microsoft Yahei"/>
            </a:endParaRPr>
          </a:p>
          <a:p>
            <a:pPr marL="457200" lvl="0" indent="-365125" algn="l" rtl="0">
              <a:spcBef>
                <a:spcPts val="1600"/>
              </a:spcBef>
              <a:spcAft>
                <a:spcPts val="0"/>
              </a:spcAft>
              <a:buSzPts val="2150"/>
              <a:buFont typeface="Microsoft Yahei"/>
              <a:buChar char="●"/>
            </a:pPr>
            <a:r>
              <a:rPr lang="en" sz="2150">
                <a:solidFill>
                  <a:srgbClr val="565A5F"/>
                </a:solidFill>
                <a:highlight>
                  <a:srgbClr val="FFFFFF"/>
                </a:highlight>
                <a:latin typeface="Microsoft Yahei"/>
                <a:ea typeface="Microsoft Yahei"/>
                <a:cs typeface="Microsoft Yahei"/>
                <a:sym typeface="Microsoft Yahei"/>
              </a:rPr>
              <a:t>a conceptual framework for problems relating to sensation and perception in the field of psychophysics (</a:t>
            </a:r>
            <a:r>
              <a:rPr lang="en" sz="2150" i="1">
                <a:solidFill>
                  <a:srgbClr val="38B7EA"/>
                </a:solidFill>
                <a:highlight>
                  <a:srgbClr val="FFFFFF"/>
                </a:highlight>
                <a:uFill>
                  <a:noFill/>
                </a:uFill>
                <a:latin typeface="Microsoft Yahei"/>
                <a:ea typeface="Microsoft Yahei"/>
                <a:cs typeface="Microsoft Yahei"/>
                <a:sym typeface="Microsoft Yahei"/>
                <a:hlinkClick r:id="rId3">
                  <a:extLst>
                    <a:ext uri="{A12FA001-AC4F-418D-AE19-62706E023703}">
                      <ahyp:hlinkClr xmlns:ahyp="http://schemas.microsoft.com/office/drawing/2018/hyperlinkcolor" val="tx"/>
                    </a:ext>
                  </a:extLst>
                </a:hlinkClick>
              </a:rPr>
              <a:t>Pelli and Farell (1995)</a:t>
            </a:r>
            <a:r>
              <a:rPr lang="en" sz="2150">
                <a:solidFill>
                  <a:srgbClr val="565A5F"/>
                </a:solidFill>
                <a:highlight>
                  <a:srgbClr val="FFFFFF"/>
                </a:highlight>
                <a:latin typeface="Microsoft Yahei"/>
                <a:ea typeface="Microsoft Yahei"/>
                <a:cs typeface="Microsoft Yahei"/>
                <a:sym typeface="Microsoft Yahei"/>
              </a:rPr>
              <a:t>) and </a:t>
            </a:r>
            <a:endParaRPr sz="2150">
              <a:solidFill>
                <a:srgbClr val="565A5F"/>
              </a:solidFill>
              <a:highlight>
                <a:srgbClr val="FFFFFF"/>
              </a:highlight>
              <a:latin typeface="Microsoft Yahei"/>
              <a:ea typeface="Microsoft Yahei"/>
              <a:cs typeface="Microsoft Yahei"/>
              <a:sym typeface="Microsoft Yahei"/>
            </a:endParaRPr>
          </a:p>
          <a:p>
            <a:pPr marL="457200" lvl="0" indent="-365125" algn="l" rtl="0">
              <a:spcBef>
                <a:spcPts val="0"/>
              </a:spcBef>
              <a:spcAft>
                <a:spcPts val="0"/>
              </a:spcAft>
              <a:buClr>
                <a:srgbClr val="565A5F"/>
              </a:buClr>
              <a:buSzPts val="2150"/>
              <a:buFont typeface="Microsoft Yahei"/>
              <a:buChar char="●"/>
            </a:pPr>
            <a:r>
              <a:rPr lang="en" sz="2150">
                <a:solidFill>
                  <a:srgbClr val="565A5F"/>
                </a:solidFill>
                <a:highlight>
                  <a:srgbClr val="FFFFFF"/>
                </a:highlight>
                <a:latin typeface="Microsoft Yahei"/>
                <a:ea typeface="Microsoft Yahei"/>
                <a:cs typeface="Microsoft Yahei"/>
                <a:sym typeface="Microsoft Yahei"/>
              </a:rPr>
              <a:t>thereafter applied to decision problems in </a:t>
            </a:r>
            <a:endParaRPr sz="2150">
              <a:solidFill>
                <a:srgbClr val="565A5F"/>
              </a:solidFill>
              <a:highlight>
                <a:srgbClr val="FFFFFF"/>
              </a:highlight>
              <a:latin typeface="Microsoft Yahei"/>
              <a:ea typeface="Microsoft Yahei"/>
              <a:cs typeface="Microsoft Yahei"/>
              <a:sym typeface="Microsoft Yahei"/>
            </a:endParaRPr>
          </a:p>
          <a:p>
            <a:pPr marL="914400" lvl="1" indent="-365125" algn="l" rtl="0">
              <a:spcBef>
                <a:spcPts val="0"/>
              </a:spcBef>
              <a:spcAft>
                <a:spcPts val="0"/>
              </a:spcAft>
              <a:buSzPts val="2150"/>
              <a:buFont typeface="Microsoft Yahei"/>
              <a:buChar char="○"/>
            </a:pPr>
            <a:r>
              <a:rPr lang="en" sz="2150">
                <a:solidFill>
                  <a:srgbClr val="565A5F"/>
                </a:solidFill>
                <a:highlight>
                  <a:srgbClr val="FFFFFF"/>
                </a:highlight>
                <a:latin typeface="Microsoft Yahei"/>
                <a:ea typeface="Microsoft Yahei"/>
                <a:cs typeface="Microsoft Yahei"/>
                <a:sym typeface="Microsoft Yahei"/>
              </a:rPr>
              <a:t>Medical Diagnostics, (</a:t>
            </a:r>
            <a:r>
              <a:rPr lang="en" sz="2150" i="1">
                <a:solidFill>
                  <a:srgbClr val="38B7EA"/>
                </a:solidFill>
                <a:highlight>
                  <a:srgbClr val="FFFFFF"/>
                </a:highlight>
                <a:uFill>
                  <a:noFill/>
                </a:uFill>
                <a:latin typeface="Microsoft Yahei"/>
                <a:ea typeface="Microsoft Yahei"/>
                <a:cs typeface="Microsoft Yahei"/>
                <a:sym typeface="Microsoft Yahei"/>
                <a:hlinkClick r:id="rId4">
                  <a:extLst>
                    <a:ext uri="{A12FA001-AC4F-418D-AE19-62706E023703}">
                      <ahyp:hlinkClr xmlns:ahyp="http://schemas.microsoft.com/office/drawing/2018/hyperlinkcolor" val="tx"/>
                    </a:ext>
                  </a:extLst>
                </a:hlinkClick>
              </a:rPr>
              <a:t>Hajian-Tilaki (2013)</a:t>
            </a:r>
            <a:r>
              <a:rPr lang="en" sz="2150">
                <a:solidFill>
                  <a:srgbClr val="565A5F"/>
                </a:solidFill>
                <a:highlight>
                  <a:srgbClr val="FFFFFF"/>
                </a:highlight>
                <a:latin typeface="Microsoft Yahei"/>
                <a:ea typeface="Microsoft Yahei"/>
                <a:cs typeface="Microsoft Yahei"/>
                <a:sym typeface="Microsoft Yahei"/>
              </a:rPr>
              <a:t>), </a:t>
            </a:r>
            <a:endParaRPr sz="2150">
              <a:solidFill>
                <a:srgbClr val="565A5F"/>
              </a:solidFill>
              <a:highlight>
                <a:srgbClr val="FFFFFF"/>
              </a:highlight>
              <a:latin typeface="Microsoft Yahei"/>
              <a:ea typeface="Microsoft Yahei"/>
              <a:cs typeface="Microsoft Yahei"/>
              <a:sym typeface="Microsoft Yahei"/>
            </a:endParaRPr>
          </a:p>
          <a:p>
            <a:pPr marL="914400" lvl="1" indent="-365125" algn="l" rtl="0">
              <a:spcBef>
                <a:spcPts val="0"/>
              </a:spcBef>
              <a:spcAft>
                <a:spcPts val="0"/>
              </a:spcAft>
              <a:buSzPts val="2150"/>
              <a:buFont typeface="Microsoft Yahei"/>
              <a:buChar char="○"/>
            </a:pPr>
            <a:r>
              <a:rPr lang="en" sz="2150">
                <a:solidFill>
                  <a:srgbClr val="565A5F"/>
                </a:solidFill>
                <a:highlight>
                  <a:srgbClr val="FFFFFF"/>
                </a:highlight>
                <a:latin typeface="Microsoft Yahei"/>
                <a:ea typeface="Microsoft Yahei"/>
                <a:cs typeface="Microsoft Yahei"/>
                <a:sym typeface="Microsoft Yahei"/>
              </a:rPr>
              <a:t>National Intelligence (</a:t>
            </a:r>
            <a:r>
              <a:rPr lang="en" sz="2150" i="1">
                <a:solidFill>
                  <a:srgbClr val="38B7EA"/>
                </a:solidFill>
                <a:highlight>
                  <a:srgbClr val="FFFFFF"/>
                </a:highlight>
                <a:uFill>
                  <a:noFill/>
                </a:uFill>
                <a:latin typeface="Microsoft Yahei"/>
                <a:ea typeface="Microsoft Yahei"/>
                <a:cs typeface="Microsoft Yahei"/>
                <a:sym typeface="Microsoft Yahei"/>
                <a:hlinkClick r:id="rId5">
                  <a:extLst>
                    <a:ext uri="{A12FA001-AC4F-418D-AE19-62706E023703}">
                      <ahyp:hlinkClr xmlns:ahyp="http://schemas.microsoft.com/office/drawing/2018/hyperlinkcolor" val="tx"/>
                    </a:ext>
                  </a:extLst>
                </a:hlinkClick>
              </a:rPr>
              <a:t>McCelland (2011)</a:t>
            </a:r>
            <a:r>
              <a:rPr lang="en" sz="2150">
                <a:solidFill>
                  <a:srgbClr val="565A5F"/>
                </a:solidFill>
                <a:highlight>
                  <a:srgbClr val="FFFFFF"/>
                </a:highlight>
                <a:latin typeface="Microsoft Yahei"/>
                <a:ea typeface="Microsoft Yahei"/>
                <a:cs typeface="Microsoft Yahei"/>
                <a:sym typeface="Microsoft Yahei"/>
              </a:rPr>
              <a:t>) and </a:t>
            </a:r>
            <a:endParaRPr sz="2150">
              <a:solidFill>
                <a:srgbClr val="565A5F"/>
              </a:solidFill>
              <a:highlight>
                <a:srgbClr val="FFFFFF"/>
              </a:highlight>
              <a:latin typeface="Microsoft Yahei"/>
              <a:ea typeface="Microsoft Yahei"/>
              <a:cs typeface="Microsoft Yahei"/>
              <a:sym typeface="Microsoft Yahei"/>
            </a:endParaRPr>
          </a:p>
          <a:p>
            <a:pPr marL="914400" lvl="1" indent="-346075" algn="l" rtl="0">
              <a:spcBef>
                <a:spcPts val="0"/>
              </a:spcBef>
              <a:spcAft>
                <a:spcPts val="0"/>
              </a:spcAft>
              <a:buClr>
                <a:srgbClr val="565A5F"/>
              </a:buClr>
              <a:buSzPts val="1850"/>
              <a:buFont typeface="Microsoft Yahei"/>
              <a:buChar char="○"/>
            </a:pPr>
            <a:r>
              <a:rPr lang="en" sz="2150">
                <a:solidFill>
                  <a:srgbClr val="565A5F"/>
                </a:solidFill>
                <a:highlight>
                  <a:srgbClr val="FFFFFF"/>
                </a:highlight>
                <a:latin typeface="Microsoft Yahei"/>
                <a:ea typeface="Microsoft Yahei"/>
                <a:cs typeface="Microsoft Yahei"/>
                <a:sym typeface="Microsoft Yahei"/>
              </a:rPr>
              <a:t>just about any field that collects data to support decision makin</a:t>
            </a:r>
            <a:r>
              <a:rPr lang="en" sz="1850">
                <a:solidFill>
                  <a:srgbClr val="565A5F"/>
                </a:solidFill>
                <a:highlight>
                  <a:srgbClr val="FFFFFF"/>
                </a:highlight>
                <a:latin typeface="Microsoft Yahei"/>
                <a:ea typeface="Microsoft Yahei"/>
                <a:cs typeface="Microsoft Yahei"/>
                <a:sym typeface="Microsoft Yahei"/>
              </a:rPr>
              <a:t>g.</a:t>
            </a:r>
            <a:endParaRPr sz="26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Machine Learning ROC Adoption</a:t>
            </a:r>
            <a:endParaRPr/>
          </a:p>
        </p:txBody>
      </p:sp>
      <p:pic>
        <p:nvPicPr>
          <p:cNvPr id="88" name="Google Shape;88;p18"/>
          <p:cNvPicPr preferRelativeResize="0"/>
          <p:nvPr/>
        </p:nvPicPr>
        <p:blipFill>
          <a:blip r:embed="rId3">
            <a:alphaModFix/>
          </a:blip>
          <a:stretch>
            <a:fillRect/>
          </a:stretch>
        </p:blipFill>
        <p:spPr>
          <a:xfrm>
            <a:off x="1638275" y="1017725"/>
            <a:ext cx="4773167" cy="3373518"/>
          </a:xfrm>
          <a:prstGeom prst="rect">
            <a:avLst/>
          </a:prstGeom>
          <a:noFill/>
          <a:ln>
            <a:noFill/>
          </a:ln>
        </p:spPr>
      </p:pic>
      <p:sp>
        <p:nvSpPr>
          <p:cNvPr id="89" name="Google Shape;89;p18"/>
          <p:cNvSpPr txBox="1"/>
          <p:nvPr/>
        </p:nvSpPr>
        <p:spPr>
          <a:xfrm>
            <a:off x="639300" y="4479350"/>
            <a:ext cx="8193000" cy="503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4"/>
              </a:rPr>
              <a:t>https://www.cse.ust.hk/nevinZhangGroup/readings/yi/Bradley_PR97.pdf</a:t>
            </a:r>
            <a:endParaRPr/>
          </a:p>
          <a:p>
            <a:pPr marL="0" lvl="0" indent="0" algn="l" rtl="0">
              <a:spcBef>
                <a:spcPts val="0"/>
              </a:spcBef>
              <a:spcAft>
                <a:spcPts val="0"/>
              </a:spcAft>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9"/>
          <p:cNvSpPr txBox="1">
            <a:spLocks noGrp="1"/>
          </p:cNvSpPr>
          <p:nvPr>
            <p:ph type="title"/>
          </p:nvPr>
        </p:nvSpPr>
        <p:spPr>
          <a:xfrm>
            <a:off x="311700" y="445025"/>
            <a:ext cx="1713900" cy="2494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Anatomy of ROC Curve</a:t>
            </a:r>
            <a:endParaRPr/>
          </a:p>
        </p:txBody>
      </p:sp>
      <p:sp>
        <p:nvSpPr>
          <p:cNvPr id="95" name="Google Shape;95;p19"/>
          <p:cNvSpPr txBox="1"/>
          <p:nvPr/>
        </p:nvSpPr>
        <p:spPr>
          <a:xfrm>
            <a:off x="5993775" y="4666175"/>
            <a:ext cx="2941200" cy="40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Deranged Psychology</a:t>
            </a:r>
            <a:endParaRPr/>
          </a:p>
        </p:txBody>
      </p:sp>
      <p:pic>
        <p:nvPicPr>
          <p:cNvPr id="96" name="Google Shape;96;p19"/>
          <p:cNvPicPr preferRelativeResize="0"/>
          <p:nvPr/>
        </p:nvPicPr>
        <p:blipFill>
          <a:blip r:embed="rId4">
            <a:alphaModFix/>
          </a:blip>
          <a:stretch>
            <a:fillRect/>
          </a:stretch>
        </p:blipFill>
        <p:spPr>
          <a:xfrm>
            <a:off x="1906450" y="236538"/>
            <a:ext cx="7086600" cy="479850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ROC Curve</a:t>
            </a:r>
            <a:endParaRPr/>
          </a:p>
        </p:txBody>
      </p:sp>
      <p:pic>
        <p:nvPicPr>
          <p:cNvPr id="102" name="Google Shape;102;p20"/>
          <p:cNvPicPr preferRelativeResize="0"/>
          <p:nvPr/>
        </p:nvPicPr>
        <p:blipFill>
          <a:blip r:embed="rId3">
            <a:alphaModFix/>
          </a:blip>
          <a:stretch>
            <a:fillRect/>
          </a:stretch>
        </p:blipFill>
        <p:spPr>
          <a:xfrm>
            <a:off x="152400" y="1170125"/>
            <a:ext cx="8839202" cy="3156858"/>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21"/>
          <p:cNvSpPr txBox="1">
            <a:spLocks noGrp="1"/>
          </p:cNvSpPr>
          <p:nvPr>
            <p:ph type="title"/>
          </p:nvPr>
        </p:nvSpPr>
        <p:spPr>
          <a:xfrm>
            <a:off x="311700" y="445025"/>
            <a:ext cx="8520600" cy="781500"/>
          </a:xfrm>
          <a:prstGeom prst="rect">
            <a:avLst/>
          </a:prstGeom>
        </p:spPr>
        <p:txBody>
          <a:bodyPr spcFirstLastPara="1" wrap="square" lIns="91425" tIns="91425" rIns="91425" bIns="91425" anchor="t" anchorCtr="0">
            <a:noAutofit/>
          </a:bodyPr>
          <a:lstStyle/>
          <a:p>
            <a:pPr marL="0" lvl="0" indent="0" algn="l" rtl="0">
              <a:lnSpc>
                <a:spcPct val="120000"/>
              </a:lnSpc>
              <a:spcBef>
                <a:spcPts val="0"/>
              </a:spcBef>
              <a:spcAft>
                <a:spcPts val="0"/>
              </a:spcAft>
              <a:buClr>
                <a:schemeClr val="dk1"/>
              </a:buClr>
              <a:buSzPts val="1100"/>
              <a:buFont typeface="Arial"/>
              <a:buNone/>
            </a:pPr>
            <a:r>
              <a:rPr lang="en" sz="1600">
                <a:solidFill>
                  <a:srgbClr val="333333"/>
                </a:solidFill>
                <a:highlight>
                  <a:srgbClr val="FCFCFC"/>
                </a:highlight>
                <a:latin typeface="Georgia"/>
                <a:ea typeface="Georgia"/>
                <a:cs typeface="Georgia"/>
                <a:sym typeface="Georgia"/>
              </a:rPr>
              <a:t>Measuring classifier performance: a coherent alternative to the area under the ROC curve</a:t>
            </a:r>
            <a:br>
              <a:rPr lang="en" sz="1600">
                <a:solidFill>
                  <a:srgbClr val="333333"/>
                </a:solidFill>
                <a:highlight>
                  <a:srgbClr val="FCFCFC"/>
                </a:highlight>
                <a:latin typeface="Georgia"/>
                <a:ea typeface="Georgia"/>
                <a:cs typeface="Georgia"/>
                <a:sym typeface="Georgia"/>
              </a:rPr>
            </a:br>
            <a:r>
              <a:rPr lang="en" sz="1600" u="sng">
                <a:solidFill>
                  <a:schemeClr val="hlink"/>
                </a:solidFill>
                <a:highlight>
                  <a:srgbClr val="FCFCFC"/>
                </a:highlight>
                <a:latin typeface="Georgia"/>
                <a:ea typeface="Georgia"/>
                <a:cs typeface="Georgia"/>
                <a:sym typeface="Georgia"/>
                <a:hlinkClick r:id="rId3"/>
              </a:rPr>
              <a:t>David J Hand (2009)</a:t>
            </a:r>
            <a:endParaRPr sz="1600">
              <a:solidFill>
                <a:srgbClr val="333333"/>
              </a:solidFill>
              <a:highlight>
                <a:srgbClr val="FCFCFC"/>
              </a:highlight>
              <a:latin typeface="Georgia"/>
              <a:ea typeface="Georgia"/>
              <a:cs typeface="Georgia"/>
              <a:sym typeface="Georgia"/>
            </a:endParaRPr>
          </a:p>
          <a:p>
            <a:pPr marL="457200" lvl="0" indent="0" algn="l" rtl="0">
              <a:lnSpc>
                <a:spcPct val="115000"/>
              </a:lnSpc>
              <a:spcBef>
                <a:spcPts val="1200"/>
              </a:spcBef>
              <a:spcAft>
                <a:spcPts val="0"/>
              </a:spcAft>
              <a:buNone/>
            </a:pPr>
            <a:endParaRPr sz="1100">
              <a:solidFill>
                <a:srgbClr val="333333"/>
              </a:solidFill>
              <a:highlight>
                <a:srgbClr val="FCFCFC"/>
              </a:highlight>
              <a:latin typeface="Roboto"/>
              <a:ea typeface="Roboto"/>
              <a:cs typeface="Roboto"/>
              <a:sym typeface="Roboto"/>
            </a:endParaRPr>
          </a:p>
          <a:p>
            <a:pPr marL="0" lvl="0" indent="0" algn="l" rtl="0">
              <a:spcBef>
                <a:spcPts val="0"/>
              </a:spcBef>
              <a:spcAft>
                <a:spcPts val="0"/>
              </a:spcAft>
              <a:buNone/>
            </a:pPr>
            <a:endParaRPr/>
          </a:p>
        </p:txBody>
      </p:sp>
      <p:sp>
        <p:nvSpPr>
          <p:cNvPr id="108" name="Google Shape;108;p21"/>
          <p:cNvSpPr txBox="1">
            <a:spLocks noGrp="1"/>
          </p:cNvSpPr>
          <p:nvPr>
            <p:ph type="body" idx="1"/>
          </p:nvPr>
        </p:nvSpPr>
        <p:spPr>
          <a:xfrm>
            <a:off x="311700" y="1333650"/>
            <a:ext cx="8520600" cy="3508800"/>
          </a:xfrm>
          <a:prstGeom prst="rect">
            <a:avLst/>
          </a:prstGeom>
        </p:spPr>
        <p:txBody>
          <a:bodyPr spcFirstLastPara="1" wrap="square" lIns="91425" tIns="91425" rIns="91425" bIns="91425" anchor="t" anchorCtr="0">
            <a:noAutofit/>
          </a:bodyPr>
          <a:lstStyle/>
          <a:p>
            <a:pPr marL="0" lvl="0" indent="0" algn="l" rtl="0">
              <a:lnSpc>
                <a:spcPct val="124000"/>
              </a:lnSpc>
              <a:spcBef>
                <a:spcPts val="0"/>
              </a:spcBef>
              <a:spcAft>
                <a:spcPts val="0"/>
              </a:spcAft>
              <a:buClr>
                <a:schemeClr val="dk1"/>
              </a:buClr>
              <a:buSzPts val="1100"/>
              <a:buFont typeface="Arial"/>
              <a:buNone/>
            </a:pPr>
            <a:r>
              <a:rPr lang="en" sz="1700">
                <a:solidFill>
                  <a:srgbClr val="333333"/>
                </a:solidFill>
                <a:highlight>
                  <a:srgbClr val="FCFCFC"/>
                </a:highlight>
                <a:latin typeface="Georgia"/>
                <a:ea typeface="Georgia"/>
                <a:cs typeface="Georgia"/>
                <a:sym typeface="Georgia"/>
              </a:rPr>
              <a:t>Abstract</a:t>
            </a:r>
            <a:endParaRPr sz="1700">
              <a:solidFill>
                <a:srgbClr val="333333"/>
              </a:solidFill>
              <a:highlight>
                <a:srgbClr val="FCFCFC"/>
              </a:highlight>
              <a:latin typeface="Georgia"/>
              <a:ea typeface="Georgia"/>
              <a:cs typeface="Georgia"/>
              <a:sym typeface="Georgia"/>
            </a:endParaRPr>
          </a:p>
          <a:p>
            <a:pPr marL="0" lvl="0" indent="0" algn="l" rtl="0">
              <a:lnSpc>
                <a:spcPct val="180000"/>
              </a:lnSpc>
              <a:spcBef>
                <a:spcPts val="1700"/>
              </a:spcBef>
              <a:spcAft>
                <a:spcPts val="5000"/>
              </a:spcAft>
              <a:buNone/>
            </a:pPr>
            <a:r>
              <a:rPr lang="en" sz="1350">
                <a:solidFill>
                  <a:srgbClr val="333333"/>
                </a:solidFill>
                <a:highlight>
                  <a:srgbClr val="FCFCFC"/>
                </a:highlight>
                <a:latin typeface="Georgia"/>
                <a:ea typeface="Georgia"/>
                <a:cs typeface="Georgia"/>
                <a:sym typeface="Georgia"/>
              </a:rPr>
              <a:t>The area under the ROC curve (</a:t>
            </a:r>
            <a:r>
              <a:rPr lang="en" sz="1350" i="1">
                <a:solidFill>
                  <a:srgbClr val="333333"/>
                </a:solidFill>
                <a:highlight>
                  <a:srgbClr val="FCFCFC"/>
                </a:highlight>
                <a:latin typeface="Georgia"/>
                <a:ea typeface="Georgia"/>
                <a:cs typeface="Georgia"/>
                <a:sym typeface="Georgia"/>
              </a:rPr>
              <a:t>AUC</a:t>
            </a:r>
            <a:r>
              <a:rPr lang="en" sz="1350">
                <a:solidFill>
                  <a:srgbClr val="333333"/>
                </a:solidFill>
                <a:highlight>
                  <a:srgbClr val="FCFCFC"/>
                </a:highlight>
                <a:latin typeface="Georgia"/>
                <a:ea typeface="Georgia"/>
                <a:cs typeface="Georgia"/>
                <a:sym typeface="Georgia"/>
              </a:rPr>
              <a:t>) is a very widely used measure of performance for classification and diagnostic rules. It has the appealing property of being objective, requiring no subjective input from the user. On the other hand, the </a:t>
            </a:r>
            <a:r>
              <a:rPr lang="en" sz="1350" i="1">
                <a:solidFill>
                  <a:srgbClr val="333333"/>
                </a:solidFill>
                <a:highlight>
                  <a:srgbClr val="FCFCFC"/>
                </a:highlight>
                <a:latin typeface="Georgia"/>
                <a:ea typeface="Georgia"/>
                <a:cs typeface="Georgia"/>
                <a:sym typeface="Georgia"/>
              </a:rPr>
              <a:t>AUC</a:t>
            </a:r>
            <a:r>
              <a:rPr lang="en" sz="1350">
                <a:solidFill>
                  <a:srgbClr val="333333"/>
                </a:solidFill>
                <a:highlight>
                  <a:srgbClr val="FCFCFC"/>
                </a:highlight>
                <a:latin typeface="Georgia"/>
                <a:ea typeface="Georgia"/>
                <a:cs typeface="Georgia"/>
                <a:sym typeface="Georgia"/>
              </a:rPr>
              <a:t> has disadvantages, some of which are well known. For example, the </a:t>
            </a:r>
            <a:r>
              <a:rPr lang="en" sz="1350" i="1">
                <a:solidFill>
                  <a:srgbClr val="333333"/>
                </a:solidFill>
                <a:highlight>
                  <a:srgbClr val="FCFCFC"/>
                </a:highlight>
                <a:latin typeface="Georgia"/>
                <a:ea typeface="Georgia"/>
                <a:cs typeface="Georgia"/>
                <a:sym typeface="Georgia"/>
              </a:rPr>
              <a:t>AUC</a:t>
            </a:r>
            <a:r>
              <a:rPr lang="en" sz="1350">
                <a:solidFill>
                  <a:srgbClr val="333333"/>
                </a:solidFill>
                <a:highlight>
                  <a:srgbClr val="FCFCFC"/>
                </a:highlight>
                <a:latin typeface="Georgia"/>
                <a:ea typeface="Georgia"/>
                <a:cs typeface="Georgia"/>
                <a:sym typeface="Georgia"/>
              </a:rPr>
              <a:t> can give potentially misleading results if ROC curves cross. However, the </a:t>
            </a:r>
            <a:r>
              <a:rPr lang="en" sz="1350" i="1">
                <a:solidFill>
                  <a:srgbClr val="333333"/>
                </a:solidFill>
                <a:highlight>
                  <a:srgbClr val="FCFCFC"/>
                </a:highlight>
                <a:latin typeface="Georgia"/>
                <a:ea typeface="Georgia"/>
                <a:cs typeface="Georgia"/>
                <a:sym typeface="Georgia"/>
              </a:rPr>
              <a:t>AUC</a:t>
            </a:r>
            <a:r>
              <a:rPr lang="en" sz="1350">
                <a:solidFill>
                  <a:srgbClr val="333333"/>
                </a:solidFill>
                <a:highlight>
                  <a:srgbClr val="FCFCFC"/>
                </a:highlight>
                <a:latin typeface="Georgia"/>
                <a:ea typeface="Georgia"/>
                <a:cs typeface="Georgia"/>
                <a:sym typeface="Georgia"/>
              </a:rPr>
              <a:t> also has a much more serious deficiency, and one which appears not to have been previously recognised. </a:t>
            </a:r>
            <a:r>
              <a:rPr lang="en" sz="1650">
                <a:solidFill>
                  <a:srgbClr val="FF0000"/>
                </a:solidFill>
                <a:highlight>
                  <a:srgbClr val="FCFCFC"/>
                </a:highlight>
                <a:latin typeface="Georgia"/>
                <a:ea typeface="Georgia"/>
                <a:cs typeface="Georgia"/>
                <a:sym typeface="Georgia"/>
              </a:rPr>
              <a:t>This is that it is fundamentally incoherent in terms of misclassification costs: the </a:t>
            </a:r>
            <a:r>
              <a:rPr lang="en" sz="1650" i="1">
                <a:solidFill>
                  <a:srgbClr val="FF0000"/>
                </a:solidFill>
                <a:highlight>
                  <a:srgbClr val="FCFCFC"/>
                </a:highlight>
                <a:latin typeface="Georgia"/>
                <a:ea typeface="Georgia"/>
                <a:cs typeface="Georgia"/>
                <a:sym typeface="Georgia"/>
              </a:rPr>
              <a:t>AUC</a:t>
            </a:r>
            <a:r>
              <a:rPr lang="en" sz="1650">
                <a:solidFill>
                  <a:srgbClr val="FF0000"/>
                </a:solidFill>
                <a:highlight>
                  <a:srgbClr val="FCFCFC"/>
                </a:highlight>
                <a:latin typeface="Georgia"/>
                <a:ea typeface="Georgia"/>
                <a:cs typeface="Georgia"/>
                <a:sym typeface="Georgia"/>
              </a:rPr>
              <a:t> uses different misclassification cost distributions for different classifiers. ...</a:t>
            </a:r>
            <a:endParaRPr sz="2100">
              <a:solidFill>
                <a:srgbClr val="FF0000"/>
              </a:solidFill>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554</Words>
  <Application>Microsoft Macintosh PowerPoint</Application>
  <PresentationFormat>On-screen Show (16:9)</PresentationFormat>
  <Paragraphs>28</Paragraphs>
  <Slides>10</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Roboto</vt:lpstr>
      <vt:lpstr>Courier New</vt:lpstr>
      <vt:lpstr>Microsoft Yahei</vt:lpstr>
      <vt:lpstr>Georgia</vt:lpstr>
      <vt:lpstr>Times New Roman</vt:lpstr>
      <vt:lpstr>Simple Light</vt:lpstr>
      <vt:lpstr>A Very Brief History of ROC</vt:lpstr>
      <vt:lpstr>Origins of the ROC</vt:lpstr>
      <vt:lpstr>First Mention of ROC Curve in the Literature</vt:lpstr>
      <vt:lpstr>Earliest Book?  stack overflow</vt:lpstr>
      <vt:lpstr>ROC Adoption</vt:lpstr>
      <vt:lpstr>Machine Learning ROC Adoption</vt:lpstr>
      <vt:lpstr>Anatomy of ROC Curve</vt:lpstr>
      <vt:lpstr>ROC Curve</vt:lpstr>
      <vt:lpstr>Measuring classifier performance: a coherent alternative to the area under the ROC curve David J Hand (2009)  </vt:lpstr>
      <vt:lpstr>H Measure Proposed by Hand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Very Brief History of ROC</dc:title>
  <cp:lastModifiedBy>Joseph Rickert</cp:lastModifiedBy>
  <cp:revision>1</cp:revision>
  <dcterms:modified xsi:type="dcterms:W3CDTF">2020-11-12T20:02:27Z</dcterms:modified>
</cp:coreProperties>
</file>